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8C55-F8A7-4A6A-9CE4-E2C116D44D76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127DA01-7B58-43CC-94BF-6E8E43D7E5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8C55-F8A7-4A6A-9CE4-E2C116D44D76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7DA01-7B58-43CC-94BF-6E8E43D7E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8C55-F8A7-4A6A-9CE4-E2C116D44D76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7DA01-7B58-43CC-94BF-6E8E43D7E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8C55-F8A7-4A6A-9CE4-E2C116D44D76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7DA01-7B58-43CC-94BF-6E8E43D7E5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8C55-F8A7-4A6A-9CE4-E2C116D44D76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127DA01-7B58-43CC-94BF-6E8E43D7E5C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8C55-F8A7-4A6A-9CE4-E2C116D44D76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7DA01-7B58-43CC-94BF-6E8E43D7E5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8C55-F8A7-4A6A-9CE4-E2C116D44D76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7DA01-7B58-43CC-94BF-6E8E43D7E5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8C55-F8A7-4A6A-9CE4-E2C116D44D76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7DA01-7B58-43CC-94BF-6E8E43D7E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8C55-F8A7-4A6A-9CE4-E2C116D44D76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7DA01-7B58-43CC-94BF-6E8E43D7E5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8C55-F8A7-4A6A-9CE4-E2C116D44D76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7DA01-7B58-43CC-94BF-6E8E43D7E5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18C55-F8A7-4A6A-9CE4-E2C116D44D76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127DA01-7B58-43CC-94BF-6E8E43D7E5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8118C55-F8A7-4A6A-9CE4-E2C116D44D76}" type="datetimeFigureOut">
              <a:rPr lang="en-US" smtClean="0"/>
              <a:t>11/3/2010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127DA01-7B58-43CC-94BF-6E8E43D7E5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Pages: 190-194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Muscles Continued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Skeletal Muscle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Dependent mostly on the kind of join it is associated with and the way the muscles attaches on either side of that joint.</a:t>
            </a:r>
          </a:p>
          <a:p>
            <a:r>
              <a:rPr lang="en-US" dirty="0" smtClean="0"/>
              <a:t>Origin:</a:t>
            </a:r>
          </a:p>
          <a:p>
            <a:pPr lvl="1"/>
            <a:r>
              <a:rPr lang="en-US" dirty="0" smtClean="0"/>
              <a:t>Immovable end of a muscle</a:t>
            </a:r>
          </a:p>
          <a:p>
            <a:r>
              <a:rPr lang="en-US" dirty="0" smtClean="0"/>
              <a:t>Insertion:</a:t>
            </a:r>
          </a:p>
          <a:p>
            <a:pPr lvl="1"/>
            <a:r>
              <a:rPr lang="en-US" dirty="0" smtClean="0"/>
              <a:t>Movable end of a muscle</a:t>
            </a:r>
          </a:p>
          <a:p>
            <a:pPr lvl="1"/>
            <a:r>
              <a:rPr lang="en-US" dirty="0" smtClean="0"/>
              <a:t>During contraction, insertion is pulled towards origin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Some muscles have more than one origin or insertion</a:t>
            </a:r>
          </a:p>
          <a:p>
            <a:pPr lvl="1"/>
            <a:r>
              <a:rPr lang="en-US" dirty="0" smtClean="0"/>
              <a:t>Ex. Biceps </a:t>
            </a:r>
            <a:r>
              <a:rPr lang="en-US" dirty="0" err="1" smtClean="0"/>
              <a:t>brachii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Interaction of Skeletal Muscles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Almost always function in groups</a:t>
            </a:r>
          </a:p>
          <a:p>
            <a:r>
              <a:rPr lang="en-US" dirty="0" smtClean="0"/>
              <a:t>Prime Mover:</a:t>
            </a:r>
          </a:p>
          <a:p>
            <a:pPr lvl="1"/>
            <a:r>
              <a:rPr lang="en-US" dirty="0" smtClean="0"/>
              <a:t>Provides most movement</a:t>
            </a:r>
          </a:p>
          <a:p>
            <a:r>
              <a:rPr lang="en-US" dirty="0" smtClean="0"/>
              <a:t>Synergists:</a:t>
            </a:r>
          </a:p>
          <a:p>
            <a:pPr lvl="1"/>
            <a:r>
              <a:rPr lang="en-US" dirty="0" smtClean="0"/>
              <a:t>Muscles that contract and assist the prime mover</a:t>
            </a:r>
          </a:p>
          <a:p>
            <a:r>
              <a:rPr lang="en-US" dirty="0" smtClean="0"/>
              <a:t>Antagonists:</a:t>
            </a:r>
          </a:p>
          <a:p>
            <a:pPr lvl="1"/>
            <a:r>
              <a:rPr lang="en-US" dirty="0" smtClean="0"/>
              <a:t>Resist a prime mover’s action and causes movement in the opposite direction.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Skeletal Muscles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Name of muscle is often describes the muscles:</a:t>
            </a:r>
          </a:p>
          <a:p>
            <a:pPr lvl="1"/>
            <a:r>
              <a:rPr lang="en-US" dirty="0" smtClean="0"/>
              <a:t>Relative size</a:t>
            </a:r>
          </a:p>
          <a:p>
            <a:pPr lvl="1"/>
            <a:r>
              <a:rPr lang="en-US" dirty="0" smtClean="0"/>
              <a:t>Shape</a:t>
            </a:r>
          </a:p>
          <a:p>
            <a:pPr lvl="1"/>
            <a:r>
              <a:rPr lang="en-US" dirty="0" smtClean="0"/>
              <a:t>Location</a:t>
            </a:r>
          </a:p>
          <a:p>
            <a:pPr lvl="1"/>
            <a:r>
              <a:rPr lang="en-US" dirty="0" smtClean="0"/>
              <a:t>Action</a:t>
            </a:r>
          </a:p>
          <a:p>
            <a:pPr lvl="1"/>
            <a:r>
              <a:rPr lang="en-US" dirty="0" smtClean="0"/>
              <a:t>Number of attachments</a:t>
            </a:r>
          </a:p>
          <a:p>
            <a:pPr lvl="1"/>
            <a:r>
              <a:rPr lang="en-US" dirty="0" smtClean="0"/>
              <a:t>Direction of its fibers</a:t>
            </a:r>
          </a:p>
          <a:p>
            <a:pPr lvl="1"/>
            <a:r>
              <a:rPr lang="en-US" dirty="0" smtClean="0"/>
              <a:t>Examples: </a:t>
            </a:r>
            <a:r>
              <a:rPr lang="en-US" dirty="0" err="1" smtClean="0"/>
              <a:t>Pectoralis</a:t>
            </a:r>
            <a:r>
              <a:rPr lang="en-US" dirty="0" smtClean="0"/>
              <a:t> Major-of large size located in the pectoral region, Deltoid: shaped like a delta or triangle, Extensor </a:t>
            </a:r>
            <a:r>
              <a:rPr lang="en-US" dirty="0" err="1" smtClean="0"/>
              <a:t>digitorum</a:t>
            </a:r>
            <a:r>
              <a:rPr lang="en-US" dirty="0" smtClean="0"/>
              <a:t>: extends the digits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hysioweb.org/IMAGES/head_musc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3355622"/>
            <a:ext cx="5562600" cy="350237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Muscles of Facial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Responsible for expressions of surprise, sadness, anger, fear, disgust, and pain</a:t>
            </a:r>
          </a:p>
          <a:p>
            <a:r>
              <a:rPr lang="en-US" dirty="0" smtClean="0"/>
              <a:t>Include:</a:t>
            </a:r>
          </a:p>
          <a:p>
            <a:pPr lvl="1"/>
            <a:r>
              <a:rPr lang="en-US" i="1" dirty="0" err="1" smtClean="0"/>
              <a:t>Epicranius</a:t>
            </a:r>
            <a:endParaRPr lang="en-US" i="1" dirty="0" smtClean="0"/>
          </a:p>
          <a:p>
            <a:pPr lvl="2"/>
            <a:r>
              <a:rPr lang="en-US" dirty="0" smtClean="0"/>
              <a:t>Composed of two parts: </a:t>
            </a:r>
            <a:r>
              <a:rPr lang="en-US" i="1" dirty="0" err="1" smtClean="0"/>
              <a:t>Frontalis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err="1" smtClean="0"/>
              <a:t>Occipitalis</a:t>
            </a:r>
            <a:endParaRPr lang="en-US" i="1" dirty="0" smtClean="0"/>
          </a:p>
          <a:p>
            <a:pPr lvl="1"/>
            <a:r>
              <a:rPr lang="en-US" i="1" dirty="0" err="1" smtClean="0"/>
              <a:t>Orbicularis</a:t>
            </a:r>
            <a:r>
              <a:rPr lang="en-US" i="1" dirty="0" smtClean="0"/>
              <a:t> </a:t>
            </a:r>
            <a:r>
              <a:rPr lang="en-US" i="1" dirty="0" err="1" smtClean="0"/>
              <a:t>oculi</a:t>
            </a:r>
            <a:endParaRPr lang="en-US" i="1" dirty="0" smtClean="0"/>
          </a:p>
          <a:p>
            <a:pPr lvl="1"/>
            <a:r>
              <a:rPr lang="en-US" i="1" dirty="0" err="1" smtClean="0"/>
              <a:t>Buccinator</a:t>
            </a:r>
            <a:endParaRPr lang="en-US" i="1" dirty="0" smtClean="0"/>
          </a:p>
          <a:p>
            <a:pPr lvl="1"/>
            <a:r>
              <a:rPr lang="en-US" i="1" dirty="0" err="1" smtClean="0"/>
              <a:t>Zygomaticus</a:t>
            </a:r>
            <a:endParaRPr lang="en-US" i="1" dirty="0" smtClean="0"/>
          </a:p>
          <a:p>
            <a:pPr lvl="1"/>
            <a:r>
              <a:rPr lang="en-US" i="1" dirty="0" err="1" smtClean="0"/>
              <a:t>Platysma</a:t>
            </a:r>
            <a:endParaRPr lang="en-US" i="1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faculty.irsc.edu/faculty/sschwartz/Models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4712" y="2057400"/>
            <a:ext cx="6389288" cy="4800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Muscles of Mastication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Attached to mandible and produce chewing movements</a:t>
            </a:r>
          </a:p>
          <a:p>
            <a:r>
              <a:rPr lang="en-US" dirty="0" smtClean="0"/>
              <a:t>Include:</a:t>
            </a:r>
          </a:p>
          <a:p>
            <a:pPr lvl="1"/>
            <a:r>
              <a:rPr lang="en-US" i="1" dirty="0" err="1" smtClean="0"/>
              <a:t>Masseter</a:t>
            </a:r>
            <a:endParaRPr lang="en-US" i="1" dirty="0" smtClean="0"/>
          </a:p>
          <a:p>
            <a:pPr lvl="1"/>
            <a:r>
              <a:rPr lang="en-US" i="1" dirty="0" err="1" smtClean="0"/>
              <a:t>Temporalis</a:t>
            </a:r>
            <a:endParaRPr lang="en-US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Muscles That Move the 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Flex, extend and rotate</a:t>
            </a:r>
          </a:p>
          <a:p>
            <a:r>
              <a:rPr lang="en-US" dirty="0" smtClean="0"/>
              <a:t>Include:</a:t>
            </a:r>
          </a:p>
          <a:p>
            <a:pPr lvl="1"/>
            <a:r>
              <a:rPr lang="en-US" i="1" dirty="0" err="1" smtClean="0"/>
              <a:t>Sternocleidomastoid</a:t>
            </a:r>
            <a:endParaRPr lang="en-US" i="1" dirty="0" smtClean="0"/>
          </a:p>
          <a:p>
            <a:pPr lvl="1"/>
            <a:r>
              <a:rPr lang="en-US" i="1" dirty="0" smtClean="0"/>
              <a:t>Splenius </a:t>
            </a:r>
            <a:r>
              <a:rPr lang="en-US" i="1" dirty="0" err="1" smtClean="0"/>
              <a:t>capitis</a:t>
            </a:r>
            <a:endParaRPr lang="en-US" i="1" dirty="0" smtClean="0"/>
          </a:p>
          <a:p>
            <a:pPr lvl="1"/>
            <a:r>
              <a:rPr lang="en-US" i="1" dirty="0" err="1" smtClean="0"/>
              <a:t>Semispinalis</a:t>
            </a:r>
            <a:r>
              <a:rPr lang="en-US" i="1" dirty="0" smtClean="0"/>
              <a:t> </a:t>
            </a:r>
            <a:r>
              <a:rPr lang="en-US" i="1" dirty="0" err="1" smtClean="0"/>
              <a:t>capitis</a:t>
            </a:r>
            <a:endParaRPr lang="en-US" i="1" dirty="0"/>
          </a:p>
        </p:txBody>
      </p:sp>
      <p:pic>
        <p:nvPicPr>
          <p:cNvPr id="19458" name="Picture 2" descr="http://www.physioweb.org/IMAGES/neck_musc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664703"/>
            <a:ext cx="7543800" cy="3193297"/>
          </a:xfrm>
          <a:prstGeom prst="rect">
            <a:avLst/>
          </a:prstGeom>
          <a:noFill/>
        </p:spPr>
      </p:pic>
      <p:pic>
        <p:nvPicPr>
          <p:cNvPr id="19460" name="Picture 4" descr="http://www.atlantadentist.com/sternocleidomastoi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1524000"/>
            <a:ext cx="2095500" cy="2238375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>
            <a:off x="3505200" y="2590800"/>
            <a:ext cx="37338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Origin Insertion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Please use table 8.3, 8.4 and 8.5 to fill out your AOI word document.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</TotalTime>
  <Words>244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Muscles Continued</vt:lpstr>
      <vt:lpstr>Skeletal Muscle Action</vt:lpstr>
      <vt:lpstr>Interaction of Skeletal Muscles</vt:lpstr>
      <vt:lpstr>Major Skeletal Muscles </vt:lpstr>
      <vt:lpstr>Muscles of Facial Expression</vt:lpstr>
      <vt:lpstr>Muscles of Mastication</vt:lpstr>
      <vt:lpstr>Muscles That Move the Head</vt:lpstr>
      <vt:lpstr>Action Origin Insertion</vt:lpstr>
    </vt:vector>
  </TitlesOfParts>
  <Company>Western Dubuque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Muscles Continued</dc:title>
  <dc:creator>Western Dubuque Schools</dc:creator>
  <cp:lastModifiedBy>Western Dubuque Schools</cp:lastModifiedBy>
  <cp:revision>3</cp:revision>
  <dcterms:created xsi:type="dcterms:W3CDTF">2010-11-03T17:02:14Z</dcterms:created>
  <dcterms:modified xsi:type="dcterms:W3CDTF">2010-11-03T17:18:52Z</dcterms:modified>
</cp:coreProperties>
</file>